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88" r:id="rId2"/>
    <p:sldId id="292" r:id="rId3"/>
    <p:sldId id="281" r:id="rId4"/>
    <p:sldId id="289" r:id="rId5"/>
    <p:sldId id="290" r:id="rId6"/>
  </p:sldIdLst>
  <p:sldSz cx="12192000" cy="6858000"/>
  <p:notesSz cx="6858000" cy="9144000"/>
  <p:defaultTextStyle>
    <a:defPPr lvl="0">
      <a:defRPr lang="ru-RU"/>
    </a:defPPr>
    <a:lvl1pPr marL="0" lv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lvl="1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lvl="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lvl="3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lvl="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lvl="5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lvl="6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lvl="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lvl="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ozovaYuN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653"/>
    <a:srgbClr val="D3525D"/>
    <a:srgbClr val="584E8C"/>
    <a:srgbClr val="5E5288"/>
    <a:srgbClr val="D04E77"/>
    <a:srgbClr val="D3595D"/>
    <a:srgbClr val="DC595D"/>
    <a:srgbClr val="DC5D59"/>
    <a:srgbClr val="E400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369" autoAdjust="0"/>
  </p:normalViewPr>
  <p:slideViewPr>
    <p:cSldViewPr snapToGrid="0">
      <p:cViewPr>
        <p:scale>
          <a:sx n="100" d="100"/>
          <a:sy n="100" d="100"/>
        </p:scale>
        <p:origin x="-9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C9C1-5CCD-40D6-83FC-BBE0327AA7F6}" type="datetimeFigureOut">
              <a:rPr lang="ru-RU" smtClean="0"/>
              <a:pPr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B83E4-8D8C-4B33-A64B-A27992F84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B7E3-A14E-4358-97FC-6F12771D96E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44A48DDA-D48B-EC45-834C-B226F08A46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590263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Слайд think-cell" r:id="rId4" imgW="7761960" imgH="10047960" progId="">
                  <p:embed/>
                </p:oleObj>
              </mc:Choice>
              <mc:Fallback>
                <p:oleObj name="Слайд think-cell" r:id="rId4" imgW="7761960" imgH="1004796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3F162AC-EEAE-F940-9036-6060456D0393}"/>
              </a:ext>
            </a:extLst>
          </p:cNvPr>
          <p:cNvGrpSpPr/>
          <p:nvPr userDrawn="1"/>
        </p:nvGrpSpPr>
        <p:grpSpPr>
          <a:xfrm>
            <a:off x="-90308" y="0"/>
            <a:ext cx="12282311" cy="6858000"/>
            <a:chOff x="-67733" y="0"/>
            <a:chExt cx="12259734" cy="6858000"/>
          </a:xfrm>
        </p:grpSpPr>
        <p:sp>
          <p:nvSpPr>
            <p:cNvPr id="9" name="bk object 16">
              <a:extLst>
                <a:ext uri="{FF2B5EF4-FFF2-40B4-BE49-F238E27FC236}">
                  <a16:creationId xmlns:a16="http://schemas.microsoft.com/office/drawing/2014/main" xmlns="" id="{4052DF83-D460-1241-9F44-6991BFF3C8A5}"/>
                </a:ext>
              </a:extLst>
            </p:cNvPr>
            <p:cNvSpPr/>
            <p:nvPr/>
          </p:nvSpPr>
          <p:spPr>
            <a:xfrm>
              <a:off x="-67733" y="0"/>
              <a:ext cx="12259734" cy="6858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 descr="Background.png">
              <a:extLst>
                <a:ext uri="{FF2B5EF4-FFF2-40B4-BE49-F238E27FC236}">
                  <a16:creationId xmlns:a16="http://schemas.microsoft.com/office/drawing/2014/main" xmlns="" id="{34DEA253-669F-9244-B9E6-706483EF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11"/>
            <a:stretch/>
          </p:blipFill>
          <p:spPr>
            <a:xfrm>
              <a:off x="7932716" y="65619"/>
              <a:ext cx="4137807" cy="679238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528" y="1393964"/>
            <a:ext cx="5604040" cy="1908213"/>
          </a:xfrm>
        </p:spPr>
        <p:txBody>
          <a:bodyPr anchor="ctr"/>
          <a:lstStyle>
            <a:lvl1pPr algn="ctr">
              <a:defRPr kumimoji="0" lang="ru-RU" sz="5900" b="1" i="0" u="none" strike="noStrike" kern="0" cap="all" spc="447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Segoe UI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233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A59C-51EE-A54F-81CB-8CBCC88EB25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223A76D-1947-C349-8549-2B993CA0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16" y="332342"/>
            <a:ext cx="6559296" cy="461663"/>
          </a:xfrm>
          <a:prstGeom prst="rect">
            <a:avLst/>
          </a:prstGeom>
          <a:noFill/>
        </p:spPr>
        <p:txBody>
          <a:bodyPr wrap="square" lIns="0" rIns="0" anchor="t" anchorCtr="0">
            <a:spAutoFit/>
          </a:bodyPr>
          <a:lstStyle>
            <a:lvl1pPr>
              <a:defRPr lang="ru-RU" b="1" i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E4DC82-C698-0F42-961C-104A04995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xmlns="" id="{9E576A98-4E17-424E-B5FF-75B8C7F9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25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10DA-E29C-CB43-9DAD-DDA3F60BD408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9999D2F0-83B1-894B-9AD6-0E5D793D5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3299228-E5EE-6247-8E8B-895FD0C8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E0226C-DDF0-2D42-9BF0-759D5B5E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4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990F-0B7F-E443-8BA1-91D11E845BEB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FEDF7417-3240-3C40-8F0B-49BB267C4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8E15DC5-EA79-C543-81F0-47808A8C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393" y="669717"/>
            <a:ext cx="4720008" cy="461663"/>
          </a:xfrm>
          <a:prstGeom prst="rect">
            <a:avLst/>
          </a:prstGeom>
          <a:noFill/>
        </p:spPr>
        <p:txBody>
          <a:bodyPr wrap="square" lIns="0" rIns="0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4FCADD-1031-2945-A457-FD92CE403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11"/>
          <a:stretch/>
        </p:blipFill>
        <p:spPr>
          <a:xfrm>
            <a:off x="122185" y="136524"/>
            <a:ext cx="2967937" cy="2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emf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B5D4D4AC-A483-6547-93A7-4180FB2D8E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12035986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Слайд think-cell" r:id="rId9" imgW="7761960" imgH="10047960" progId="">
                  <p:embed/>
                </p:oleObj>
              </mc:Choice>
              <mc:Fallback>
                <p:oleObj name="Слайд think-cell" r:id="rId9" imgW="7761960" imgH="1004796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07C17877-6A4F-AD4C-928F-EF856A9FFD7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267" y="299702"/>
            <a:ext cx="6705599" cy="461665"/>
          </a:xfrm>
          <a:prstGeom prst="rect">
            <a:avLst/>
          </a:prstGeom>
          <a:noFill/>
        </p:spPr>
        <p:txBody>
          <a:bodyPr wrap="square" lIns="0" tIns="45718" rIns="0" bIns="45718" anchor="b" anchorCtr="0">
            <a:spAutoFit/>
          </a:bodyPr>
          <a:lstStyle/>
          <a:p>
            <a:pPr marL="0" lv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B026-BC01-894B-B5E1-E49353B23816}" type="datetime1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07.10.2020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893D1DDF-97A8-F34F-A389-AE54D650F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233" y="6356352"/>
            <a:ext cx="540775" cy="365125"/>
          </a:xfrm>
          <a:prstGeom prst="rect">
            <a:avLst/>
          </a:prstGeom>
        </p:spPr>
        <p:txBody>
          <a:bodyPr lIns="91434" tIns="45718" rIns="91434" bIns="45718"/>
          <a:lstStyle>
            <a:lvl1pPr algn="r">
              <a:defRPr sz="2000">
                <a:solidFill>
                  <a:srgbClr val="C5132E"/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4DAAD4F-961C-D449-BDDA-5380B605E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111"/>
          <a:stretch/>
        </p:blipFill>
        <p:spPr>
          <a:xfrm>
            <a:off x="122185" y="136524"/>
            <a:ext cx="2215195" cy="1509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043A0D-CFF1-3C45-96F0-CF677E5F18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86" y="136528"/>
            <a:ext cx="3703721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914332" rtl="0" eaLnBrk="1" latinLnBrk="0" hangingPunct="1">
        <a:lnSpc>
          <a:spcPct val="100000"/>
        </a:lnSpc>
        <a:spcBef>
          <a:spcPct val="0"/>
        </a:spcBef>
        <a:buNone/>
        <a:defRPr lang="ru-RU" sz="2400" b="1" i="0" kern="1200" cap="all" baseline="0" dirty="0">
          <a:solidFill>
            <a:srgbClr val="EB4B7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0333" y="1057557"/>
            <a:ext cx="9336550" cy="267765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ПРЕДОСТАВЛЕНИЕ СУБСИДИЙ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СУБЪЕКТАМ МСП  В РАМКАХ муниципальной ПРОГРАММЫ «ПРЕДПРИНИМАТЕЛЬСТВО»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 2020 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44359" y="6117021"/>
            <a:ext cx="2438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 2020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0333" y="1057557"/>
            <a:ext cx="9336550" cy="452431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Подпрограмма III «Развитие малого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среднего предпринимательства»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муниципальной программы </a:t>
            </a:r>
            <a:r>
              <a:rPr lang="ru-RU" dirty="0" err="1" smtClean="0">
                <a:solidFill>
                  <a:srgbClr val="7030A0"/>
                </a:solidFill>
              </a:rPr>
              <a:t>талдомского</a:t>
            </a:r>
            <a:r>
              <a:rPr lang="ru-RU" dirty="0" smtClean="0">
                <a:solidFill>
                  <a:srgbClr val="7030A0"/>
                </a:solidFill>
              </a:rPr>
              <a:t> городского округа Московской области «Предпринимательство»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на 2020 – 2024 годы,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утвержденной  Постановлением главы Талдомского городского округа от 01.11.2019 № 2288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«Об утверждении муниципальной программы </a:t>
            </a:r>
            <a:r>
              <a:rPr lang="ru-RU" dirty="0" err="1" smtClean="0">
                <a:solidFill>
                  <a:srgbClr val="7030A0"/>
                </a:solidFill>
              </a:rPr>
              <a:t>талдомского</a:t>
            </a:r>
            <a:r>
              <a:rPr lang="ru-RU" dirty="0" smtClean="0">
                <a:solidFill>
                  <a:srgbClr val="7030A0"/>
                </a:solidFill>
              </a:rPr>
              <a:t> городского округа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«Предпринимательство»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5F0C73CC-343A-1D4D-8631-FBFE248A928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82108"/>
              </p:ext>
            </p:ext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Слайд think-cell" r:id="rId5" imgW="7761960" imgH="10047960" progId="">
                  <p:embed/>
                </p:oleObj>
              </mc:Choice>
              <mc:Fallback>
                <p:oleObj name="Слайд think-cell" r:id="rId5" imgW="7761960" imgH="1004796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F5E654AE-CA4A-274A-8B8B-F7DE8AC6FCFC}"/>
              </a:ext>
            </a:extLst>
          </p:cNvPr>
          <p:cNvSpPr/>
          <p:nvPr/>
        </p:nvSpPr>
        <p:spPr>
          <a:xfrm>
            <a:off x="1122932" y="1045945"/>
            <a:ext cx="2420125" cy="366192"/>
          </a:xfrm>
          <a:prstGeom prst="homePlate">
            <a:avLst>
              <a:gd name="adj" fmla="val 24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/>
          </p:cNvSpPr>
          <p:nvPr/>
        </p:nvSpPr>
        <p:spPr>
          <a:xfrm>
            <a:off x="325821" y="332341"/>
            <a:ext cx="10689019" cy="523216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800" dirty="0">
                <a:solidFill>
                  <a:srgbClr val="7030A0"/>
                </a:solidFill>
                <a:ea typeface="+mn-ea"/>
              </a:rPr>
              <a:t>Субсидии субъектам </a:t>
            </a:r>
            <a:r>
              <a:rPr lang="ru-RU" sz="2800" dirty="0" smtClean="0">
                <a:solidFill>
                  <a:srgbClr val="7030A0"/>
                </a:solidFill>
                <a:ea typeface="+mn-ea"/>
              </a:rPr>
              <a:t>МСП по </a:t>
            </a:r>
            <a:r>
              <a:rPr lang="ru-RU" sz="2800" dirty="0" err="1" smtClean="0">
                <a:solidFill>
                  <a:srgbClr val="7030A0"/>
                </a:solidFill>
                <a:ea typeface="+mn-ea"/>
              </a:rPr>
              <a:t>мун</a:t>
            </a:r>
            <a:r>
              <a:rPr lang="ru-RU" sz="2800" dirty="0" smtClean="0">
                <a:solidFill>
                  <a:srgbClr val="7030A0"/>
                </a:solidFill>
                <a:ea typeface="+mn-ea"/>
              </a:rPr>
              <a:t>. программе</a:t>
            </a:r>
            <a:endParaRPr lang="ru-RU" sz="2800" dirty="0">
              <a:solidFill>
                <a:srgbClr val="7030A0"/>
              </a:solidFill>
              <a:ea typeface="+mn-ea"/>
            </a:endParaRPr>
          </a:p>
        </p:txBody>
      </p:sp>
      <p:graphicFrame>
        <p:nvGraphicFramePr>
          <p:cNvPr id="8" name="Таблица 9">
            <a:extLst>
              <a:ext uri="{FF2B5EF4-FFF2-40B4-BE49-F238E27FC236}">
                <a16:creationId xmlns:a16="http://schemas.microsoft.com/office/drawing/2014/main" xmlns="" id="{EA23A925-09A5-47F0-8B5C-8531B713A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21212"/>
              </p:ext>
            </p:extLst>
          </p:nvPr>
        </p:nvGraphicFramePr>
        <p:xfrm>
          <a:off x="1149155" y="1049054"/>
          <a:ext cx="10464776" cy="5515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1516">
                  <a:extLst>
                    <a:ext uri="{9D8B030D-6E8A-4147-A177-3AD203B41FA5}">
                      <a16:colId xmlns:a16="http://schemas.microsoft.com/office/drawing/2014/main" xmlns="" val="350423909"/>
                    </a:ext>
                  </a:extLst>
                </a:gridCol>
                <a:gridCol w="7853260">
                  <a:extLst>
                    <a:ext uri="{9D8B030D-6E8A-4147-A177-3AD203B41FA5}">
                      <a16:colId xmlns:a16="http://schemas.microsoft.com/office/drawing/2014/main" xmlns="" val="908998550"/>
                    </a:ext>
                  </a:extLst>
                </a:gridCol>
              </a:tblGrid>
              <a:tr h="45392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Кто может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получить: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МСП </a:t>
                      </a: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Талдомского городского округа </a:t>
                      </a:r>
                      <a:endParaRPr lang="ru-RU" sz="1600" b="0" kern="12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9841"/>
                  </a:ext>
                </a:extLst>
              </a:tr>
              <a:tr h="4271745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Условия и 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механизм</a:t>
                      </a: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 </a:t>
                      </a:r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endParaRPr lang="ru-RU" sz="1600" b="1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Конкурс: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Компенсация </a:t>
                      </a:r>
                      <a:r>
                        <a:rPr lang="ru-RU" sz="1600" b="1" kern="120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 50% затрат</a:t>
                      </a:r>
                      <a:r>
                        <a:rPr lang="ru-RU" sz="16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приобретение оборудования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но </a:t>
                      </a:r>
                      <a:r>
                        <a:rPr lang="ru-RU" sz="1600" b="1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более 10 млн.руб.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100" b="1" dirty="0" smtClean="0">
                        <a:solidFill>
                          <a:srgbClr val="EA3E7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baseline="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Оборудование, относящиеся ко второй и выше амортизационным группам </a:t>
                      </a: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(пост. Правительства РФ от 01.01.2002 г. №1)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 новое оборудование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дата изготовления (выпуска) оборудования до 5 лет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не предназначенного для оптовой и розничной торговой деятельности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="0" baseline="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Отсутствие задолженности по налогам, сборам и иным обязательным платежам в бюджеты.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Регистрация и ведение деятельности субъекта малого и среднего предпринимательства на территории Талдомского</a:t>
                      </a:r>
                      <a:r>
                        <a:rPr lang="ru-RU" sz="1600" kern="120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городского округа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rgbClr val="EA3E7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EA3E7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 октября – 10 ноября 2020 года </a:t>
                      </a:r>
                      <a:endParaRPr lang="ru-RU" sz="1600" kern="1200" dirty="0" smtClean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2006580"/>
                  </a:ext>
                </a:extLst>
              </a:tr>
              <a:tr h="7895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Как и где оформить:</a:t>
                      </a: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Заявку на получение субсидии необходимо подать через </a:t>
                      </a:r>
                      <a:r>
                        <a:rPr lang="ru-RU" sz="1600" b="1" dirty="0">
                          <a:solidFill>
                            <a:schemeClr val="accent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РПГУ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https://uslugi.mosreg.ru/services/21038</a:t>
                      </a:r>
                      <a:endParaRPr lang="ru-RU" sz="1600" kern="12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8927609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A83B7D-BB15-FD43-BCD9-C7750FF36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31" y="1800352"/>
            <a:ext cx="413847" cy="4138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ADEDF38-8F9C-5648-AB37-6356B3614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44" y="2996496"/>
            <a:ext cx="318121" cy="3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6728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6745" y="868369"/>
            <a:ext cx="10773103" cy="4401201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800" dirty="0" smtClean="0">
                <a:solidFill>
                  <a:srgbClr val="7030A0"/>
                </a:solidFill>
                <a:ea typeface="+mn-ea"/>
              </a:rPr>
              <a:t>Консультации по вопросам получения субсидий</a:t>
            </a:r>
          </a:p>
          <a:p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a typeface="+mn-ea"/>
              </a:rPr>
              <a:t>Администрация Талдомского городского округа</a:t>
            </a:r>
            <a:endParaRPr lang="en-US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a typeface="+mn-ea"/>
              </a:rPr>
              <a:t>Комитет по экономике </a:t>
            </a:r>
          </a:p>
          <a:p>
            <a:pPr>
              <a:defRPr/>
            </a:pPr>
            <a:r>
              <a:rPr lang="ru-RU" sz="2800" dirty="0" smtClean="0">
                <a:solidFill>
                  <a:srgbClr val="7030A0"/>
                </a:solidFill>
                <a:ea typeface="+mn-ea"/>
              </a:rPr>
              <a:t>8 (49620) 333-23</a:t>
            </a:r>
            <a:endParaRPr lang="en-US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7030A0"/>
                </a:solidFill>
                <a:ea typeface="+mn-ea"/>
              </a:rPr>
              <a:t>e-mail: taldek@mail.ru</a:t>
            </a:r>
            <a:endParaRPr lang="ru-RU" sz="2800" dirty="0" smtClean="0">
              <a:solidFill>
                <a:srgbClr val="7030A0"/>
              </a:solidFill>
              <a:ea typeface="+mn-ea"/>
            </a:endParaRPr>
          </a:p>
          <a:p>
            <a:endParaRPr lang="ru-RU" sz="2800" dirty="0">
              <a:solidFill>
                <a:srgbClr val="7030A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6FBB21E3-A7F6-47B4-BAF0-C20AD3824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3202" y="2444921"/>
            <a:ext cx="6559296" cy="461663"/>
          </a:xfrm>
          <a:prstGeom prst="rect">
            <a:avLst/>
          </a:prstGeom>
          <a:noFill/>
        </p:spPr>
        <p:txBody>
          <a:bodyPr wrap="square" lIns="0" tIns="45718" rIns="0" bIns="45718" anchor="t" anchorCtr="0">
            <a:sp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1800" b="1" i="0" kern="1200" cap="all" baseline="0" dirty="0">
                <a:solidFill>
                  <a:srgbClr val="EB4B7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800" dirty="0" smtClean="0">
                <a:solidFill>
                  <a:srgbClr val="7030A0"/>
                </a:solidFill>
                <a:ea typeface="+mn-ea"/>
              </a:rPr>
              <a:t>Спасибо за внимание!</a:t>
            </a:r>
          </a:p>
          <a:p>
            <a:endParaRPr lang="ru-RU" sz="2800" dirty="0">
              <a:solidFill>
                <a:srgbClr val="7030A0"/>
              </a:solidFill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vrTSmpRLiaXkWeCfZ3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Пользовательские 16">
      <a:dk1>
        <a:srgbClr val="000000"/>
      </a:dk1>
      <a:lt1>
        <a:srgbClr val="FFFFFF"/>
      </a:lt1>
      <a:dk2>
        <a:srgbClr val="3B2362"/>
      </a:dk2>
      <a:lt2>
        <a:srgbClr val="E20C3C"/>
      </a:lt2>
      <a:accent1>
        <a:srgbClr val="262F81"/>
      </a:accent1>
      <a:accent2>
        <a:srgbClr val="EB4B7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164</Words>
  <Application>Microsoft Office PowerPoint</Application>
  <PresentationFormat>Произвольный</PresentationFormat>
  <Paragraphs>47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1_Тема Office</vt:lpstr>
      <vt:lpstr>Слайд think-cell</vt:lpstr>
      <vt:lpstr>  ПРЕДОСТАВЛЕНИЕ СУБСИДИЙ СУБЪЕКТАМ МСП  В РАМКАХ муниципальной ПРОГРАММЫ «ПРЕДПРИНИМАТЕЛЬСТВО»    в 2020 году</vt:lpstr>
      <vt:lpstr>Подпрограмма III «Развитие малого  и среднего предпринимательства»  муниципальной программы талдомского городского округа Московской области «Предпринимательство»  на 2020 – 2024 годы,  утвержденной  Постановлением главы Талдомского городского округа от 01.11.2019 № 2288  «Об утверждении муниципальной программы талдомского городского округа «Предпринимательство»  </vt:lpstr>
      <vt:lpstr>Презентация PowerPoint</vt:lpstr>
      <vt:lpstr>Консультации по вопросам получения субсидий   Администрация Талдомского городского округа  Комитет по экономике  8 (49620) 333-23  e-mail: taldek@mail.ru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Голованова Александра Николаевна</dc:creator>
  <cp:lastModifiedBy>MARUSEVAEV</cp:lastModifiedBy>
  <cp:revision>119</cp:revision>
  <dcterms:modified xsi:type="dcterms:W3CDTF">2020-10-07T14:54:14Z</dcterms:modified>
</cp:coreProperties>
</file>